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5"/>
  </p:notesMasterIdLst>
  <p:handoutMasterIdLst>
    <p:handoutMasterId r:id="rId6"/>
  </p:handoutMasterIdLst>
  <p:sldIdLst>
    <p:sldId id="1188" r:id="rId2"/>
    <p:sldId id="1190" r:id="rId3"/>
    <p:sldId id="1193" r:id="rId4"/>
  </p:sldIdLst>
  <p:sldSz cx="9906000" cy="6858000" type="A4"/>
  <p:notesSz cx="9926638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100" kern="1200">
        <a:solidFill>
          <a:srgbClr val="FF0000"/>
        </a:solidFill>
        <a:latin typeface="Verdana" pitchFamily="34" charset="0"/>
        <a:ea typeface="+mn-ea"/>
        <a:cs typeface="Arial" charset="0"/>
      </a:defRPr>
    </a:lvl1pPr>
    <a:lvl2pPr marL="478898" algn="l" rtl="0" fontAlgn="base">
      <a:spcBef>
        <a:spcPct val="0"/>
      </a:spcBef>
      <a:spcAft>
        <a:spcPct val="0"/>
      </a:spcAft>
      <a:defRPr sz="2100" kern="1200">
        <a:solidFill>
          <a:srgbClr val="FF0000"/>
        </a:solidFill>
        <a:latin typeface="Verdana" pitchFamily="34" charset="0"/>
        <a:ea typeface="+mn-ea"/>
        <a:cs typeface="Arial" charset="0"/>
      </a:defRPr>
    </a:lvl2pPr>
    <a:lvl3pPr marL="957796" algn="l" rtl="0" fontAlgn="base">
      <a:spcBef>
        <a:spcPct val="0"/>
      </a:spcBef>
      <a:spcAft>
        <a:spcPct val="0"/>
      </a:spcAft>
      <a:defRPr sz="2100" kern="1200">
        <a:solidFill>
          <a:srgbClr val="FF0000"/>
        </a:solidFill>
        <a:latin typeface="Verdana" pitchFamily="34" charset="0"/>
        <a:ea typeface="+mn-ea"/>
        <a:cs typeface="Arial" charset="0"/>
      </a:defRPr>
    </a:lvl3pPr>
    <a:lvl4pPr marL="1436694" algn="l" rtl="0" fontAlgn="base">
      <a:spcBef>
        <a:spcPct val="0"/>
      </a:spcBef>
      <a:spcAft>
        <a:spcPct val="0"/>
      </a:spcAft>
      <a:defRPr sz="2100" kern="1200">
        <a:solidFill>
          <a:srgbClr val="FF0000"/>
        </a:solidFill>
        <a:latin typeface="Verdana" pitchFamily="34" charset="0"/>
        <a:ea typeface="+mn-ea"/>
        <a:cs typeface="Arial" charset="0"/>
      </a:defRPr>
    </a:lvl4pPr>
    <a:lvl5pPr marL="1915592" algn="l" rtl="0" fontAlgn="base">
      <a:spcBef>
        <a:spcPct val="0"/>
      </a:spcBef>
      <a:spcAft>
        <a:spcPct val="0"/>
      </a:spcAft>
      <a:defRPr sz="2100" kern="1200">
        <a:solidFill>
          <a:srgbClr val="FF0000"/>
        </a:solidFill>
        <a:latin typeface="Verdana" pitchFamily="34" charset="0"/>
        <a:ea typeface="+mn-ea"/>
        <a:cs typeface="Arial" charset="0"/>
      </a:defRPr>
    </a:lvl5pPr>
    <a:lvl6pPr marL="2394491" algn="l" defTabSz="957796" rtl="0" eaLnBrk="1" latinLnBrk="0" hangingPunct="1">
      <a:defRPr sz="2100" kern="1200">
        <a:solidFill>
          <a:srgbClr val="FF0000"/>
        </a:solidFill>
        <a:latin typeface="Verdana" pitchFamily="34" charset="0"/>
        <a:ea typeface="+mn-ea"/>
        <a:cs typeface="Arial" charset="0"/>
      </a:defRPr>
    </a:lvl6pPr>
    <a:lvl7pPr marL="2873389" algn="l" defTabSz="957796" rtl="0" eaLnBrk="1" latinLnBrk="0" hangingPunct="1">
      <a:defRPr sz="2100" kern="1200">
        <a:solidFill>
          <a:srgbClr val="FF0000"/>
        </a:solidFill>
        <a:latin typeface="Verdana" pitchFamily="34" charset="0"/>
        <a:ea typeface="+mn-ea"/>
        <a:cs typeface="Arial" charset="0"/>
      </a:defRPr>
    </a:lvl7pPr>
    <a:lvl8pPr marL="3352287" algn="l" defTabSz="957796" rtl="0" eaLnBrk="1" latinLnBrk="0" hangingPunct="1">
      <a:defRPr sz="2100" kern="1200">
        <a:solidFill>
          <a:srgbClr val="FF0000"/>
        </a:solidFill>
        <a:latin typeface="Verdana" pitchFamily="34" charset="0"/>
        <a:ea typeface="+mn-ea"/>
        <a:cs typeface="Arial" charset="0"/>
      </a:defRPr>
    </a:lvl8pPr>
    <a:lvl9pPr marL="3831185" algn="l" defTabSz="957796" rtl="0" eaLnBrk="1" latinLnBrk="0" hangingPunct="1">
      <a:defRPr sz="2100" kern="1200">
        <a:solidFill>
          <a:srgbClr val="FF0000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2" pos="3841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orient="horz" pos="2161" userDrawn="1">
          <p15:clr>
            <a:srgbClr val="A4A3A4"/>
          </p15:clr>
        </p15:guide>
        <p15:guide id="5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20000"/>
    <a:srgbClr val="F9F9F9"/>
    <a:srgbClr val="EA2D00"/>
    <a:srgbClr val="D80000"/>
    <a:srgbClr val="C02500"/>
    <a:srgbClr val="D61C1C"/>
    <a:srgbClr val="614882"/>
    <a:srgbClr val="395691"/>
    <a:srgbClr val="FF3300"/>
    <a:srgbClr val="D1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3600" autoAdjust="0"/>
  </p:normalViewPr>
  <p:slideViewPr>
    <p:cSldViewPr>
      <p:cViewPr>
        <p:scale>
          <a:sx n="100" d="100"/>
          <a:sy n="100" d="100"/>
        </p:scale>
        <p:origin x="-1608" y="-366"/>
      </p:cViewPr>
      <p:guideLst>
        <p:guide pos="3841"/>
        <p:guide orient="horz" pos="2160"/>
        <p:guide orient="horz" pos="2161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handoutMaster" Target="handoutMasters/handoutMaster1.xml" /><Relationship Id="rId5" Type="http://schemas.openxmlformats.org/officeDocument/2006/relationships/notesMaster" Target="notesMasters/notesMaster1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7" y="1"/>
            <a:ext cx="4301807" cy="339884"/>
          </a:xfrm>
          <a:prstGeom prst="rect">
            <a:avLst/>
          </a:prstGeom>
        </p:spPr>
        <p:txBody>
          <a:bodyPr vert="horz" lIns="90972" tIns="45485" rIns="90972" bIns="4548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3252" y="1"/>
            <a:ext cx="4301806" cy="339884"/>
          </a:xfrm>
          <a:prstGeom prst="rect">
            <a:avLst/>
          </a:prstGeom>
        </p:spPr>
        <p:txBody>
          <a:bodyPr vert="horz" lIns="90972" tIns="45485" rIns="90972" bIns="4548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8AE029-F010-47F7-9DC1-E76188C4493E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7" y="6456219"/>
            <a:ext cx="4301807" cy="339884"/>
          </a:xfrm>
          <a:prstGeom prst="rect">
            <a:avLst/>
          </a:prstGeom>
        </p:spPr>
        <p:txBody>
          <a:bodyPr vert="horz" lIns="90972" tIns="45485" rIns="90972" bIns="4548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3252" y="6456219"/>
            <a:ext cx="4301806" cy="339884"/>
          </a:xfrm>
          <a:prstGeom prst="rect">
            <a:avLst/>
          </a:prstGeom>
        </p:spPr>
        <p:txBody>
          <a:bodyPr vert="horz" lIns="90972" tIns="45485" rIns="90972" bIns="4548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9FFB5F-C8A9-4B74-893F-FD3837F1F3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157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301807" cy="33988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972" tIns="45485" rIns="90972" bIns="4548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3252" y="1"/>
            <a:ext cx="4301806" cy="33988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972" tIns="45485" rIns="90972" bIns="4548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/>
            </a:lvl1pPr>
          </a:lstStyle>
          <a:p>
            <a:pPr>
              <a:defRPr/>
            </a:pPr>
            <a:fld id="{B97DBF17-2317-4324-A986-363D727113C5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1095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22613" y="509588"/>
            <a:ext cx="36814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456" y="3228899"/>
            <a:ext cx="7941310" cy="305895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972" tIns="45485" rIns="90972" bIns="454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456219"/>
            <a:ext cx="4301807" cy="33988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972" tIns="45485" rIns="90972" bIns="4548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252" y="6456219"/>
            <a:ext cx="4301806" cy="33988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972" tIns="45485" rIns="90972" bIns="4548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1"/>
            </a:lvl1pPr>
          </a:lstStyle>
          <a:p>
            <a:pPr>
              <a:defRPr/>
            </a:pPr>
            <a:fld id="{A0EA824A-ECAA-4660-A371-1DD77E95C1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5930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7889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5779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43669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91559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394491" algn="l" defTabSz="9577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73389" algn="l" defTabSz="9577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52287" algn="l" defTabSz="9577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831185" algn="l" defTabSz="9577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EA824A-ECAA-4660-A371-1DD77E95C13F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01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1" y="2130428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6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9FE40-05AD-4E56-8AC6-79D15872067E}" type="datetimeFigureOut">
              <a:rPr lang="ru-RU"/>
              <a:pPr>
                <a:defRPr/>
              </a:pPr>
              <a:t>29.03.2023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18DC8-D69B-4DD4-B705-BAB4D55822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204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105FB-8F6F-4AB0-98BB-C8F385EFA86C}" type="datetimeFigureOut">
              <a:rPr lang="ru-RU"/>
              <a:pPr>
                <a:defRPr/>
              </a:pPr>
              <a:t>29.03.2023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C4B0C-5B1C-4D2D-BC6C-401DA1BA2B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0900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5226D-37F7-4585-B0E5-998238FB0C0D}" type="datetimeFigureOut">
              <a:rPr lang="ru-RU"/>
              <a:pPr>
                <a:defRPr/>
              </a:pPr>
              <a:t>29.03.2023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BA8B8-A5A1-467E-AAA9-A273952E32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6606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C464E-0AD6-4415-BA10-97E2DFF1647E}" type="datetimeFigureOut">
              <a:rPr lang="ru-RU"/>
              <a:pPr>
                <a:defRPr/>
              </a:pPr>
              <a:t>29.03.2023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203EE-5A49-4316-A1E6-2B88028E4D4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7870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7" y="4406900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7" y="2906714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5779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6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5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4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38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28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18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A08A7-6D8D-4636-B845-1D0DFA53E4D2}" type="datetimeFigureOut">
              <a:rPr lang="ru-RU"/>
              <a:pPr>
                <a:defRPr/>
              </a:pPr>
              <a:t>29.03.2023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28155-2C58-4376-9E9F-B37F8CBA56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3700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1" y="1600201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BAC78-499E-4754-9BE2-C1A52414E014}" type="datetimeFigureOut">
              <a:rPr lang="ru-RU"/>
              <a:pPr>
                <a:defRPr/>
              </a:pPr>
              <a:t>29.03.2023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A2EFB-B466-4B93-8DD8-6B8D17B459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2306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78898" indent="0">
              <a:buNone/>
              <a:defRPr sz="2100" b="1"/>
            </a:lvl2pPr>
            <a:lvl3pPr marL="957796" indent="0">
              <a:buNone/>
              <a:defRPr sz="1800" b="1"/>
            </a:lvl3pPr>
            <a:lvl4pPr marL="1436694" indent="0">
              <a:buNone/>
              <a:defRPr sz="1700" b="1"/>
            </a:lvl4pPr>
            <a:lvl5pPr marL="1915592" indent="0">
              <a:buNone/>
              <a:defRPr sz="1700" b="1"/>
            </a:lvl5pPr>
            <a:lvl6pPr marL="2394491" indent="0">
              <a:buNone/>
              <a:defRPr sz="1700" b="1"/>
            </a:lvl6pPr>
            <a:lvl7pPr marL="2873389" indent="0">
              <a:buNone/>
              <a:defRPr sz="1700" b="1"/>
            </a:lvl7pPr>
            <a:lvl8pPr marL="3352287" indent="0">
              <a:buNone/>
              <a:defRPr sz="1700" b="1"/>
            </a:lvl8pPr>
            <a:lvl9pPr marL="3831185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1" y="2174878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78898" indent="0">
              <a:buNone/>
              <a:defRPr sz="2100" b="1"/>
            </a:lvl2pPr>
            <a:lvl3pPr marL="957796" indent="0">
              <a:buNone/>
              <a:defRPr sz="1800" b="1"/>
            </a:lvl3pPr>
            <a:lvl4pPr marL="1436694" indent="0">
              <a:buNone/>
              <a:defRPr sz="1700" b="1"/>
            </a:lvl4pPr>
            <a:lvl5pPr marL="1915592" indent="0">
              <a:buNone/>
              <a:defRPr sz="1700" b="1"/>
            </a:lvl5pPr>
            <a:lvl6pPr marL="2394491" indent="0">
              <a:buNone/>
              <a:defRPr sz="1700" b="1"/>
            </a:lvl6pPr>
            <a:lvl7pPr marL="2873389" indent="0">
              <a:buNone/>
              <a:defRPr sz="1700" b="1"/>
            </a:lvl7pPr>
            <a:lvl8pPr marL="3352287" indent="0">
              <a:buNone/>
              <a:defRPr sz="1700" b="1"/>
            </a:lvl8pPr>
            <a:lvl9pPr marL="3831185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2" y="2174878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4C26A-1E1C-41A3-A314-EDA5E0868D12}" type="datetimeFigureOut">
              <a:rPr lang="ru-RU"/>
              <a:pPr>
                <a:defRPr/>
              </a:pPr>
              <a:t>29.03.2023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2DFC3-A927-4FD5-998D-5FEF529FDC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4818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B0D98-2D5B-4524-9224-D9A7BCD26BEC}" type="datetimeFigureOut">
              <a:rPr lang="ru-RU"/>
              <a:pPr>
                <a:defRPr/>
              </a:pPr>
              <a:t>29.03.2023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E66FA-4276-447F-A3C7-9121683CB1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61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89B3A-27FE-46A5-93A2-569807B47623}" type="datetimeFigureOut">
              <a:rPr lang="ru-RU"/>
              <a:pPr>
                <a:defRPr/>
              </a:pPr>
              <a:t>29.03.2023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ECE58-DD8F-41A7-82C0-941C977FA5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444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3052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0" y="273051"/>
            <a:ext cx="5537730" cy="585311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6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1" y="1435102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898" indent="0">
              <a:buNone/>
              <a:defRPr sz="1200"/>
            </a:lvl2pPr>
            <a:lvl3pPr marL="957796" indent="0">
              <a:buNone/>
              <a:defRPr sz="1100"/>
            </a:lvl3pPr>
            <a:lvl4pPr marL="1436694" indent="0">
              <a:buNone/>
              <a:defRPr sz="1000"/>
            </a:lvl4pPr>
            <a:lvl5pPr marL="1915592" indent="0">
              <a:buNone/>
              <a:defRPr sz="1000"/>
            </a:lvl5pPr>
            <a:lvl6pPr marL="2394491" indent="0">
              <a:buNone/>
              <a:defRPr sz="1000"/>
            </a:lvl6pPr>
            <a:lvl7pPr marL="2873389" indent="0">
              <a:buNone/>
              <a:defRPr sz="1000"/>
            </a:lvl7pPr>
            <a:lvl8pPr marL="3352287" indent="0">
              <a:buNone/>
              <a:defRPr sz="1000"/>
            </a:lvl8pPr>
            <a:lvl9pPr marL="3831185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5A4E6-C319-40D8-A013-ADC9CE5F6C7E}" type="datetimeFigureOut">
              <a:rPr lang="ru-RU"/>
              <a:pPr>
                <a:defRPr/>
              </a:pPr>
              <a:t>29.03.2023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671D5-AFD1-4600-87B8-EC0E16363B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0577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7" y="4800603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7" y="612778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300"/>
            </a:lvl1pPr>
            <a:lvl2pPr marL="478898" indent="0">
              <a:buNone/>
              <a:defRPr sz="2900"/>
            </a:lvl2pPr>
            <a:lvl3pPr marL="957796" indent="0">
              <a:buNone/>
              <a:defRPr sz="2600"/>
            </a:lvl3pPr>
            <a:lvl4pPr marL="1436694" indent="0">
              <a:buNone/>
              <a:defRPr sz="2100"/>
            </a:lvl4pPr>
            <a:lvl5pPr marL="1915592" indent="0">
              <a:buNone/>
              <a:defRPr sz="2100"/>
            </a:lvl5pPr>
            <a:lvl6pPr marL="2394491" indent="0">
              <a:buNone/>
              <a:defRPr sz="2100"/>
            </a:lvl6pPr>
            <a:lvl7pPr marL="2873389" indent="0">
              <a:buNone/>
              <a:defRPr sz="2100"/>
            </a:lvl7pPr>
            <a:lvl8pPr marL="3352287" indent="0">
              <a:buNone/>
              <a:defRPr sz="2100"/>
            </a:lvl8pPr>
            <a:lvl9pPr marL="3831185" indent="0">
              <a:buNone/>
              <a:defRPr sz="2100"/>
            </a:lvl9pPr>
          </a:lstStyle>
          <a:p>
            <a:pPr lv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7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898" indent="0">
              <a:buNone/>
              <a:defRPr sz="1200"/>
            </a:lvl2pPr>
            <a:lvl3pPr marL="957796" indent="0">
              <a:buNone/>
              <a:defRPr sz="1100"/>
            </a:lvl3pPr>
            <a:lvl4pPr marL="1436694" indent="0">
              <a:buNone/>
              <a:defRPr sz="1000"/>
            </a:lvl4pPr>
            <a:lvl5pPr marL="1915592" indent="0">
              <a:buNone/>
              <a:defRPr sz="1000"/>
            </a:lvl5pPr>
            <a:lvl6pPr marL="2394491" indent="0">
              <a:buNone/>
              <a:defRPr sz="1000"/>
            </a:lvl6pPr>
            <a:lvl7pPr marL="2873389" indent="0">
              <a:buNone/>
              <a:defRPr sz="1000"/>
            </a:lvl7pPr>
            <a:lvl8pPr marL="3352287" indent="0">
              <a:buNone/>
              <a:defRPr sz="1000"/>
            </a:lvl8pPr>
            <a:lvl9pPr marL="3831185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A9EC3-8F2A-441F-92ED-8343FE643AA2}" type="datetimeFigureOut">
              <a:rPr lang="ru-RU"/>
              <a:pPr>
                <a:defRPr/>
              </a:pPr>
              <a:t>29.03.2023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6B163-F42F-4558-B02B-D3FE901361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25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1" y="274640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0" tIns="47890" rIns="95780" bIns="478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1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0" tIns="47890" rIns="95780" bIns="478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1" y="6356350"/>
            <a:ext cx="2311400" cy="365125"/>
          </a:xfrm>
          <a:prstGeom prst="rect">
            <a:avLst/>
          </a:prstGeom>
        </p:spPr>
        <p:txBody>
          <a:bodyPr vert="horz" lIns="95780" tIns="47890" rIns="95780" bIns="4789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47C2EE-1A9C-45A3-BC42-EFAC50FE78F0}" type="datetimeFigureOut">
              <a:rPr lang="ru-RU"/>
              <a:pPr>
                <a:defRPr/>
              </a:pPr>
              <a:t>29.03.2023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350"/>
            <a:ext cx="3136900" cy="365125"/>
          </a:xfrm>
          <a:prstGeom prst="rect">
            <a:avLst/>
          </a:prstGeom>
        </p:spPr>
        <p:txBody>
          <a:bodyPr vert="horz" lIns="95780" tIns="47890" rIns="95780" bIns="4789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1" y="6356350"/>
            <a:ext cx="2311400" cy="365125"/>
          </a:xfrm>
          <a:prstGeom prst="rect">
            <a:avLst/>
          </a:prstGeom>
        </p:spPr>
        <p:txBody>
          <a:bodyPr vert="horz" lIns="95780" tIns="47890" rIns="95780" bIns="4789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C122BA-4C5C-4491-A08D-C4920A45C1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5pPr>
      <a:lvl6pPr marL="478898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6pPr>
      <a:lvl7pPr marL="957796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7pPr>
      <a:lvl8pPr marL="1436694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8pPr>
      <a:lvl9pPr marL="1915592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9pPr>
    </p:titleStyle>
    <p:bodyStyle>
      <a:lvl1pPr marL="359174" indent="-359174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10" indent="-29931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45" indent="-239449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43" indent="-239449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042" indent="-239449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40" indent="-239449" algn="l" defTabSz="95779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838" indent="-239449" algn="l" defTabSz="95779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736" indent="-239449" algn="l" defTabSz="95779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634" indent="-239449" algn="l" defTabSz="95779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577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98" algn="l" defTabSz="9577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57796" algn="l" defTabSz="9577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94" algn="l" defTabSz="9577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592" algn="l" defTabSz="9577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491" algn="l" defTabSz="9577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389" algn="l" defTabSz="9577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287" algn="l" defTabSz="9577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185" algn="l" defTabSz="9577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 /><Relationship Id="rId13" Type="http://schemas.openxmlformats.org/officeDocument/2006/relationships/image" Target="../media/image10.png" /><Relationship Id="rId3" Type="http://schemas.openxmlformats.org/officeDocument/2006/relationships/image" Target="../media/image2.png" /><Relationship Id="rId7" Type="http://schemas.openxmlformats.org/officeDocument/2006/relationships/image" Target="../media/image5.png" /><Relationship Id="rId12" Type="http://schemas.openxmlformats.org/officeDocument/2006/relationships/image" Target="../media/image9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4.png" /><Relationship Id="rId11" Type="http://schemas.openxmlformats.org/officeDocument/2006/relationships/image" Target="../media/image8.png" /><Relationship Id="rId5" Type="http://schemas.openxmlformats.org/officeDocument/2006/relationships/image" Target="../media/image3.png" /><Relationship Id="rId10" Type="http://schemas.openxmlformats.org/officeDocument/2006/relationships/image" Target="../media/image7.png" /><Relationship Id="rId4" Type="http://schemas.microsoft.com/office/2007/relationships/hdphoto" Target="../media/hdphoto1.wdp" /><Relationship Id="rId9" Type="http://schemas.microsoft.com/office/2007/relationships/hdphoto" Target="../media/hdphoto2.wdp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 /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4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Овал 22"/>
          <p:cNvSpPr/>
          <p:nvPr/>
        </p:nvSpPr>
        <p:spPr>
          <a:xfrm>
            <a:off x="738158" y="4357694"/>
            <a:ext cx="584913" cy="57685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440" tIns="40220" rIns="80440" bIns="40220" rtlCol="0" anchor="ctr"/>
          <a:lstStyle/>
          <a:p>
            <a:pPr algn="ctr"/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" y="274639"/>
            <a:ext cx="9906000" cy="490683"/>
          </a:xfrm>
        </p:spPr>
        <p:txBody>
          <a:bodyPr/>
          <a:lstStyle/>
          <a:p>
            <a:r>
              <a:rPr lang="ru-RU" sz="1600" b="1" cap="all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Порядок выдачи автономных пожарных дымовых извещателей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41629" y="1197269"/>
            <a:ext cx="3802926" cy="44578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440" tIns="40220" rIns="80440" bIns="40220" rtlCol="0" anchor="ctr"/>
          <a:lstStyle/>
          <a:p>
            <a:pPr algn="ctr"/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Существующие способы получения АДПИ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479422" y="1197269"/>
            <a:ext cx="4085030" cy="44578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440" tIns="40220" rIns="80440" bIns="40220" rtlCol="0" anchor="ctr"/>
          <a:lstStyle/>
          <a:p>
            <a:pPr algn="ctr"/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Получение через Государственные сервисы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8" descr="C:\Users\Grishin.aa\Desktop\fd88bffe20a081c2ce814ab49f0530c3_250_25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800" b="96800" l="1600" r="100000">
                        <a14:foregroundMark x1="27200" y1="52400" x2="27200" y2="524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20" y="1857363"/>
            <a:ext cx="642942" cy="628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381100" y="1928802"/>
            <a:ext cx="2358594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defTabSz="839918">
              <a:spcAft>
                <a:spcPts val="1056"/>
              </a:spcAft>
              <a:buClr>
                <a:srgbClr val="1F497D"/>
              </a:buClr>
              <a:buSzPct val="120000"/>
              <a:defRPr/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Заявление, обращение </a:t>
            </a:r>
            <a:b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инструктору ГКУ ППС РБ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413276" y="2741203"/>
            <a:ext cx="2655727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defTabSz="839918">
              <a:spcAft>
                <a:spcPts val="1056"/>
              </a:spcAft>
              <a:buClr>
                <a:srgbClr val="1F497D"/>
              </a:buClr>
              <a:buSzPct val="120000"/>
              <a:defRPr/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Заявка на электронную почту</a:t>
            </a:r>
          </a:p>
        </p:txBody>
      </p:sp>
      <p:sp>
        <p:nvSpPr>
          <p:cNvPr id="11" name="Овал 10"/>
          <p:cNvSpPr/>
          <p:nvPr/>
        </p:nvSpPr>
        <p:spPr>
          <a:xfrm>
            <a:off x="716936" y="2643182"/>
            <a:ext cx="584913" cy="58409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440" tIns="40220" rIns="80440" bIns="40220"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3" y="2714619"/>
            <a:ext cx="383372" cy="368673"/>
          </a:xfrm>
          <a:prstGeom prst="rect">
            <a:avLst/>
          </a:prstGeom>
        </p:spPr>
      </p:pic>
      <p:sp>
        <p:nvSpPr>
          <p:cNvPr id="12" name="Овал 11"/>
          <p:cNvSpPr/>
          <p:nvPr/>
        </p:nvSpPr>
        <p:spPr>
          <a:xfrm>
            <a:off x="721258" y="3500438"/>
            <a:ext cx="584913" cy="57438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440" tIns="40220" rIns="80440" bIns="40220" rtlCol="0" anchor="ctr"/>
          <a:lstStyle/>
          <a:p>
            <a:pPr algn="ctr"/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18" y="3571876"/>
            <a:ext cx="419595" cy="401210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1417598" y="3620835"/>
            <a:ext cx="1987788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defTabSz="839918">
              <a:spcAft>
                <a:spcPts val="1056"/>
              </a:spcAft>
              <a:buClr>
                <a:srgbClr val="1F497D"/>
              </a:buClr>
              <a:buSzPct val="120000"/>
              <a:defRPr/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Заявка через телефон</a:t>
            </a:r>
          </a:p>
        </p:txBody>
      </p:sp>
      <p:sp>
        <p:nvSpPr>
          <p:cNvPr id="17" name="Овал 16"/>
          <p:cNvSpPr/>
          <p:nvPr/>
        </p:nvSpPr>
        <p:spPr>
          <a:xfrm>
            <a:off x="738158" y="5500702"/>
            <a:ext cx="642942" cy="57655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440" tIns="40220" rIns="80440" bIns="40220" rtlCol="0" anchor="ctr"/>
          <a:lstStyle/>
          <a:p>
            <a:pPr algn="ctr"/>
            <a:endParaRPr lang="ru-RU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34" y="4429132"/>
            <a:ext cx="372123" cy="383800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1413277" y="4366812"/>
            <a:ext cx="2046266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defTabSz="839918">
              <a:spcAft>
                <a:spcPts val="1056"/>
              </a:spcAft>
              <a:buClr>
                <a:srgbClr val="1F497D"/>
              </a:buClr>
              <a:buSzPct val="120000"/>
              <a:defRPr/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Заявка через местную </a:t>
            </a:r>
            <a:b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администрацию</a:t>
            </a:r>
          </a:p>
        </p:txBody>
      </p:sp>
      <p:pic>
        <p:nvPicPr>
          <p:cNvPr id="19" name="Picture 2" descr="D:\Письма\2022 год\БТП РСЧС-2022\Фотографии\Профилактика\WhatsApp Image 2022-01-22 at 19.33.21.jpe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72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554" y="5072074"/>
            <a:ext cx="1446486" cy="1353419"/>
          </a:xfrm>
          <a:prstGeom prst="roundRect">
            <a:avLst>
              <a:gd name="adj" fmla="val 23525"/>
            </a:avLst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96" y="5500702"/>
            <a:ext cx="509227" cy="572000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1443523" y="5691919"/>
            <a:ext cx="1747081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defTabSz="839918">
              <a:spcAft>
                <a:spcPts val="1056"/>
              </a:spcAft>
              <a:buClr>
                <a:srgbClr val="1F497D"/>
              </a:buClr>
              <a:buSzPct val="120000"/>
              <a:defRPr/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АДПИ</a:t>
            </a: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881958" y="2000240"/>
            <a:ext cx="1657716" cy="272887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04" t="36126" r="23957" b="31622"/>
          <a:stretch/>
        </p:blipFill>
        <p:spPr>
          <a:xfrm>
            <a:off x="5628056" y="1783016"/>
            <a:ext cx="1579264" cy="706824"/>
          </a:xfrm>
          <a:prstGeom prst="rect">
            <a:avLst/>
          </a:prstGeom>
        </p:spPr>
      </p:pic>
      <p:sp>
        <p:nvSpPr>
          <p:cNvPr id="28" name="Скругленный прямоугольник 27"/>
          <p:cNvSpPr/>
          <p:nvPr/>
        </p:nvSpPr>
        <p:spPr>
          <a:xfrm>
            <a:off x="5610211" y="2455889"/>
            <a:ext cx="1579264" cy="25270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440" tIns="40220" rIns="80440" bIns="40220" rtlCol="0" anchor="ctr"/>
          <a:lstStyle/>
          <a:p>
            <a:pPr algn="ctr"/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ОФИС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667644" y="2428868"/>
            <a:ext cx="1878055" cy="26622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440" tIns="40220" rIns="80440" bIns="40220" rtlCol="0" anchor="ctr"/>
          <a:lstStyle/>
          <a:p>
            <a:pPr algn="ctr"/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СЕТЕВОЙ ПОРТАЛ</a:t>
            </a:r>
          </a:p>
        </p:txBody>
      </p:sp>
      <p:sp>
        <p:nvSpPr>
          <p:cNvPr id="31" name="Овал 30"/>
          <p:cNvSpPr/>
          <p:nvPr/>
        </p:nvSpPr>
        <p:spPr>
          <a:xfrm>
            <a:off x="5524504" y="2928934"/>
            <a:ext cx="584913" cy="57261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440" tIns="40220" rIns="80440" bIns="40220" rtlCol="0" anchor="ctr"/>
          <a:lstStyle/>
          <a:p>
            <a:pPr algn="ctr"/>
            <a:r>
              <a:rPr lang="ru-RU" sz="2500" dirty="0">
                <a:solidFill>
                  <a:schemeClr val="tx2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32" name="Овал 31"/>
          <p:cNvSpPr/>
          <p:nvPr/>
        </p:nvSpPr>
        <p:spPr>
          <a:xfrm>
            <a:off x="5524504" y="3786190"/>
            <a:ext cx="584913" cy="56290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440" tIns="40220" rIns="80440" bIns="40220" rtlCol="0" anchor="ctr"/>
          <a:lstStyle/>
          <a:p>
            <a:pPr algn="ctr"/>
            <a:r>
              <a:rPr lang="ru-RU" sz="2500" dirty="0">
                <a:solidFill>
                  <a:schemeClr val="tx2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33" name="Овал 32"/>
          <p:cNvSpPr/>
          <p:nvPr/>
        </p:nvSpPr>
        <p:spPr>
          <a:xfrm>
            <a:off x="5524504" y="4643446"/>
            <a:ext cx="584913" cy="55319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440" tIns="40220" rIns="80440" bIns="40220" rtlCol="0" anchor="ctr"/>
          <a:lstStyle/>
          <a:p>
            <a:pPr algn="ctr"/>
            <a:r>
              <a:rPr lang="ru-RU" sz="2500" dirty="0">
                <a:solidFill>
                  <a:schemeClr val="tx2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34" name="Овал 33"/>
          <p:cNvSpPr/>
          <p:nvPr/>
        </p:nvSpPr>
        <p:spPr>
          <a:xfrm>
            <a:off x="5524504" y="5500702"/>
            <a:ext cx="584913" cy="543489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440" tIns="40220" rIns="80440" bIns="40220" rtlCol="0" anchor="ctr"/>
          <a:lstStyle/>
          <a:p>
            <a:pPr algn="ctr"/>
            <a:r>
              <a:rPr lang="ru-RU" sz="2500" dirty="0">
                <a:solidFill>
                  <a:schemeClr val="tx2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35" name="Прямоугольник с одним вырезанным углом 34"/>
          <p:cNvSpPr/>
          <p:nvPr/>
        </p:nvSpPr>
        <p:spPr>
          <a:xfrm>
            <a:off x="6239809" y="2892578"/>
            <a:ext cx="3324644" cy="679298"/>
          </a:xfrm>
          <a:prstGeom prst="snip1Rect">
            <a:avLst>
              <a:gd name="adj" fmla="val 36709"/>
            </a:avLst>
          </a:prstGeom>
          <a:solidFill>
            <a:srgbClr val="F9F9F9"/>
          </a:solidFill>
          <a:ln w="31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440" tIns="40220" rIns="80440" bIns="40220" rtlCol="0" anchor="ctr"/>
          <a:lstStyle/>
          <a:p>
            <a:pPr algn="ctr"/>
            <a:endParaRPr lang="ru-RU" dirty="0"/>
          </a:p>
        </p:txBody>
      </p:sp>
      <p:sp>
        <p:nvSpPr>
          <p:cNvPr id="36" name="Прямоугольник с одним вырезанным углом 35"/>
          <p:cNvSpPr/>
          <p:nvPr/>
        </p:nvSpPr>
        <p:spPr>
          <a:xfrm>
            <a:off x="6239808" y="4619762"/>
            <a:ext cx="3332820" cy="576724"/>
          </a:xfrm>
          <a:prstGeom prst="snip1Rect">
            <a:avLst>
              <a:gd name="adj" fmla="val 36709"/>
            </a:avLst>
          </a:prstGeom>
          <a:solidFill>
            <a:srgbClr val="F9F9F9"/>
          </a:solidFill>
          <a:ln w="31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440" tIns="40220" rIns="80440" bIns="40220"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с одним вырезанным углом 36"/>
          <p:cNvSpPr/>
          <p:nvPr/>
        </p:nvSpPr>
        <p:spPr>
          <a:xfrm>
            <a:off x="6239809" y="3772211"/>
            <a:ext cx="3324644" cy="576724"/>
          </a:xfrm>
          <a:prstGeom prst="snip1Rect">
            <a:avLst>
              <a:gd name="adj" fmla="val 36709"/>
            </a:avLst>
          </a:prstGeom>
          <a:solidFill>
            <a:srgbClr val="F9F9F9"/>
          </a:solidFill>
          <a:ln w="31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440" tIns="40220" rIns="80440" bIns="40220"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с одним вырезанным углом 37"/>
          <p:cNvSpPr/>
          <p:nvPr/>
        </p:nvSpPr>
        <p:spPr>
          <a:xfrm>
            <a:off x="6239808" y="5473217"/>
            <a:ext cx="3332820" cy="576724"/>
          </a:xfrm>
          <a:prstGeom prst="snip1Rect">
            <a:avLst>
              <a:gd name="adj" fmla="val 36709"/>
            </a:avLst>
          </a:prstGeom>
          <a:solidFill>
            <a:srgbClr val="F9F9F9"/>
          </a:solidFill>
          <a:ln w="31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440" tIns="40220" rIns="80440" bIns="40220" rtlCol="0" anchor="ctr"/>
          <a:lstStyle/>
          <a:p>
            <a:pPr algn="ctr"/>
            <a:endParaRPr lang="ru-RU"/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638417" y="4993851"/>
            <a:ext cx="693251" cy="563251"/>
          </a:xfrm>
          <a:prstGeom prst="rect">
            <a:avLst/>
          </a:prstGeom>
        </p:spPr>
      </p:pic>
      <p:sp>
        <p:nvSpPr>
          <p:cNvPr id="41" name="Прямоугольник 40"/>
          <p:cNvSpPr/>
          <p:nvPr/>
        </p:nvSpPr>
        <p:spPr>
          <a:xfrm>
            <a:off x="6310322" y="3000372"/>
            <a:ext cx="2665794" cy="50783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ru-RU" sz="11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Подача заявления с приложением </a:t>
            </a:r>
          </a:p>
          <a:p>
            <a:r>
              <a:rPr lang="ru-RU" sz="11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документов, подтверждающих право </a:t>
            </a:r>
          </a:p>
          <a:p>
            <a:r>
              <a:rPr lang="ru-RU" sz="11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получение АДПИ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6302366" y="3860564"/>
            <a:ext cx="2486258" cy="33855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ru-RU" sz="11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Направление заявления </a:t>
            </a:r>
            <a:br>
              <a:rPr lang="ru-RU" sz="11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1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ГКУ Противопожарная служба РБ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6302366" y="4718414"/>
            <a:ext cx="2907847" cy="33855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ru-RU" sz="11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Проверка оснований для выдачи АДПИ. </a:t>
            </a:r>
            <a:br>
              <a:rPr lang="ru-RU" sz="11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1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Направление инструктору профилактики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6302366" y="5663787"/>
            <a:ext cx="2131994" cy="1692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/>
            <a:r>
              <a:rPr lang="ru-RU" sz="11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Обеспечение заявителя АДПИ</a:t>
            </a:r>
          </a:p>
        </p:txBody>
      </p:sp>
      <p:pic>
        <p:nvPicPr>
          <p:cNvPr id="45" name="Рисунок 4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0406" y="5450409"/>
            <a:ext cx="509227" cy="626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270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C5004B8-CEAE-4180-80FE-FF38443938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9000" b="20513"/>
          <a:stretch/>
        </p:blipFill>
        <p:spPr>
          <a:xfrm>
            <a:off x="6661478" y="1341251"/>
            <a:ext cx="3244523" cy="551904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Полилиния: фигура 12">
            <a:extLst>
              <a:ext uri="{FF2B5EF4-FFF2-40B4-BE49-F238E27FC236}">
                <a16:creationId xmlns:a16="http://schemas.microsoft.com/office/drawing/2014/main" id="{F06F41F4-E689-4E39-9DB3-11AAB5BBA198}"/>
              </a:ext>
            </a:extLst>
          </p:cNvPr>
          <p:cNvSpPr/>
          <p:nvPr/>
        </p:nvSpPr>
        <p:spPr>
          <a:xfrm>
            <a:off x="1081695" y="1373266"/>
            <a:ext cx="101508" cy="535000"/>
          </a:xfrm>
          <a:custGeom>
            <a:avLst/>
            <a:gdLst>
              <a:gd name="connsiteX0" fmla="*/ 113450 w 124965"/>
              <a:gd name="connsiteY0" fmla="*/ 145998 h 535124"/>
              <a:gd name="connsiteX1" fmla="*/ 74962 w 124965"/>
              <a:gd name="connsiteY1" fmla="*/ 14166 h 535124"/>
              <a:gd name="connsiteX2" fmla="*/ 62484 w 124965"/>
              <a:gd name="connsiteY2" fmla="*/ 0 h 535124"/>
              <a:gd name="connsiteX3" fmla="*/ 50005 w 124965"/>
              <a:gd name="connsiteY3" fmla="*/ 14166 h 535124"/>
              <a:gd name="connsiteX4" fmla="*/ 11517 w 124965"/>
              <a:gd name="connsiteY4" fmla="*/ 145998 h 535124"/>
              <a:gd name="connsiteX5" fmla="*/ 0 w 124965"/>
              <a:gd name="connsiteY5" fmla="*/ 145998 h 535124"/>
              <a:gd name="connsiteX6" fmla="*/ 12595 w 124965"/>
              <a:gd name="connsiteY6" fmla="*/ 290843 h 535124"/>
              <a:gd name="connsiteX7" fmla="*/ 12595 w 124965"/>
              <a:gd name="connsiteY7" fmla="*/ 507409 h 535124"/>
              <a:gd name="connsiteX8" fmla="*/ 45853 w 124965"/>
              <a:gd name="connsiteY8" fmla="*/ 507409 h 535124"/>
              <a:gd name="connsiteX9" fmla="*/ 45853 w 124965"/>
              <a:gd name="connsiteY9" fmla="*/ 535124 h 535124"/>
              <a:gd name="connsiteX10" fmla="*/ 79112 w 124965"/>
              <a:gd name="connsiteY10" fmla="*/ 535124 h 535124"/>
              <a:gd name="connsiteX11" fmla="*/ 79112 w 124965"/>
              <a:gd name="connsiteY11" fmla="*/ 507408 h 535124"/>
              <a:gd name="connsiteX12" fmla="*/ 112370 w 124965"/>
              <a:gd name="connsiteY12" fmla="*/ 507408 h 535124"/>
              <a:gd name="connsiteX13" fmla="*/ 112370 w 124965"/>
              <a:gd name="connsiteY13" fmla="*/ 290843 h 535124"/>
              <a:gd name="connsiteX14" fmla="*/ 124965 w 124965"/>
              <a:gd name="connsiteY14" fmla="*/ 145998 h 535124"/>
              <a:gd name="connsiteX15" fmla="*/ 113450 w 124965"/>
              <a:gd name="connsiteY15" fmla="*/ 145998 h 535124"/>
              <a:gd name="connsiteX16" fmla="*/ 52916 w 124965"/>
              <a:gd name="connsiteY16" fmla="*/ 73388 h 535124"/>
              <a:gd name="connsiteX17" fmla="*/ 62501 w 124965"/>
              <a:gd name="connsiteY17" fmla="*/ 54205 h 535124"/>
              <a:gd name="connsiteX18" fmla="*/ 79488 w 124965"/>
              <a:gd name="connsiteY18" fmla="*/ 145998 h 535124"/>
              <a:gd name="connsiteX19" fmla="*/ 45465 w 124965"/>
              <a:gd name="connsiteY19" fmla="*/ 145998 h 535124"/>
              <a:gd name="connsiteX20" fmla="*/ 52916 w 124965"/>
              <a:gd name="connsiteY20" fmla="*/ 73388 h 535124"/>
              <a:gd name="connsiteX21" fmla="*/ 79114 w 124965"/>
              <a:gd name="connsiteY21" fmla="*/ 474150 h 535124"/>
              <a:gd name="connsiteX22" fmla="*/ 45856 w 124965"/>
              <a:gd name="connsiteY22" fmla="*/ 474150 h 535124"/>
              <a:gd name="connsiteX23" fmla="*/ 45856 w 124965"/>
              <a:gd name="connsiteY23" fmla="*/ 306748 h 535124"/>
              <a:gd name="connsiteX24" fmla="*/ 79114 w 124965"/>
              <a:gd name="connsiteY24" fmla="*/ 306748 h 535124"/>
              <a:gd name="connsiteX25" fmla="*/ 79114 w 124965"/>
              <a:gd name="connsiteY25" fmla="*/ 474150 h 535124"/>
              <a:gd name="connsiteX26" fmla="*/ 80495 w 124965"/>
              <a:gd name="connsiteY26" fmla="*/ 273489 h 535124"/>
              <a:gd name="connsiteX27" fmla="*/ 44472 w 124965"/>
              <a:gd name="connsiteY27" fmla="*/ 273489 h 535124"/>
              <a:gd name="connsiteX28" fmla="*/ 36277 w 124965"/>
              <a:gd name="connsiteY28" fmla="*/ 179256 h 535124"/>
              <a:gd name="connsiteX29" fmla="*/ 88689 w 124965"/>
              <a:gd name="connsiteY29" fmla="*/ 179256 h 535124"/>
              <a:gd name="connsiteX30" fmla="*/ 80495 w 124965"/>
              <a:gd name="connsiteY30" fmla="*/ 273489 h 5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4965" h="535124">
                <a:moveTo>
                  <a:pt x="113450" y="145998"/>
                </a:moveTo>
                <a:cubicBezTo>
                  <a:pt x="126259" y="73512"/>
                  <a:pt x="77260" y="16774"/>
                  <a:pt x="74962" y="14166"/>
                </a:cubicBezTo>
                <a:lnTo>
                  <a:pt x="62484" y="0"/>
                </a:lnTo>
                <a:lnTo>
                  <a:pt x="50005" y="14166"/>
                </a:lnTo>
                <a:cubicBezTo>
                  <a:pt x="47708" y="16775"/>
                  <a:pt x="-1293" y="73512"/>
                  <a:pt x="11517" y="145998"/>
                </a:cubicBezTo>
                <a:lnTo>
                  <a:pt x="0" y="145998"/>
                </a:lnTo>
                <a:lnTo>
                  <a:pt x="12595" y="290843"/>
                </a:lnTo>
                <a:lnTo>
                  <a:pt x="12595" y="507409"/>
                </a:lnTo>
                <a:lnTo>
                  <a:pt x="45853" y="507409"/>
                </a:lnTo>
                <a:lnTo>
                  <a:pt x="45853" y="535124"/>
                </a:lnTo>
                <a:lnTo>
                  <a:pt x="79112" y="535124"/>
                </a:lnTo>
                <a:lnTo>
                  <a:pt x="79112" y="507408"/>
                </a:lnTo>
                <a:lnTo>
                  <a:pt x="112370" y="507408"/>
                </a:lnTo>
                <a:lnTo>
                  <a:pt x="112370" y="290843"/>
                </a:lnTo>
                <a:lnTo>
                  <a:pt x="124965" y="145998"/>
                </a:lnTo>
                <a:lnTo>
                  <a:pt x="113450" y="145998"/>
                </a:lnTo>
                <a:close/>
                <a:moveTo>
                  <a:pt x="52916" y="73388"/>
                </a:moveTo>
                <a:cubicBezTo>
                  <a:pt x="55952" y="66085"/>
                  <a:pt x="59325" y="59617"/>
                  <a:pt x="62501" y="54205"/>
                </a:cubicBezTo>
                <a:cubicBezTo>
                  <a:pt x="74091" y="73955"/>
                  <a:pt x="88302" y="107912"/>
                  <a:pt x="79488" y="145998"/>
                </a:cubicBezTo>
                <a:lnTo>
                  <a:pt x="45465" y="145998"/>
                </a:lnTo>
                <a:cubicBezTo>
                  <a:pt x="40043" y="122736"/>
                  <a:pt x="42531" y="98367"/>
                  <a:pt x="52916" y="73388"/>
                </a:cubicBezTo>
                <a:close/>
                <a:moveTo>
                  <a:pt x="79114" y="474150"/>
                </a:moveTo>
                <a:lnTo>
                  <a:pt x="45856" y="474150"/>
                </a:lnTo>
                <a:lnTo>
                  <a:pt x="45856" y="306748"/>
                </a:lnTo>
                <a:lnTo>
                  <a:pt x="79114" y="306748"/>
                </a:lnTo>
                <a:lnTo>
                  <a:pt x="79114" y="474150"/>
                </a:lnTo>
                <a:close/>
                <a:moveTo>
                  <a:pt x="80495" y="273489"/>
                </a:moveTo>
                <a:lnTo>
                  <a:pt x="44472" y="273489"/>
                </a:lnTo>
                <a:lnTo>
                  <a:pt x="36277" y="179256"/>
                </a:lnTo>
                <a:lnTo>
                  <a:pt x="88689" y="179256"/>
                </a:lnTo>
                <a:lnTo>
                  <a:pt x="80495" y="273489"/>
                </a:lnTo>
                <a:close/>
              </a:path>
            </a:pathLst>
          </a:custGeom>
          <a:solidFill>
            <a:schemeClr val="bg1"/>
          </a:solidFill>
          <a:ln w="1042" cap="flat">
            <a:noFill/>
            <a:prstDash val="solid"/>
            <a:miter/>
          </a:ln>
        </p:spPr>
        <p:txBody>
          <a:bodyPr lIns="80440" tIns="40220" rIns="80440" bIns="40220" rtlCol="0" anchor="ctr"/>
          <a:lstStyle/>
          <a:p>
            <a:endParaRPr lang="ru-RU"/>
          </a:p>
        </p:txBody>
      </p:sp>
      <p:sp>
        <p:nvSpPr>
          <p:cNvPr id="14" name="Полилиния: фигура 13">
            <a:extLst>
              <a:ext uri="{FF2B5EF4-FFF2-40B4-BE49-F238E27FC236}">
                <a16:creationId xmlns:a16="http://schemas.microsoft.com/office/drawing/2014/main" id="{6A75524A-C0A2-4153-AA00-A6138D36A556}"/>
              </a:ext>
            </a:extLst>
          </p:cNvPr>
          <p:cNvSpPr/>
          <p:nvPr/>
        </p:nvSpPr>
        <p:spPr>
          <a:xfrm>
            <a:off x="776743" y="1387337"/>
            <a:ext cx="279161" cy="509847"/>
          </a:xfrm>
          <a:custGeom>
            <a:avLst/>
            <a:gdLst>
              <a:gd name="connsiteX0" fmla="*/ 0 w 343672"/>
              <a:gd name="connsiteY0" fmla="*/ 0 h 509965"/>
              <a:gd name="connsiteX1" fmla="*/ 0 w 343672"/>
              <a:gd name="connsiteY1" fmla="*/ 509966 h 509965"/>
              <a:gd name="connsiteX2" fmla="*/ 343673 w 343672"/>
              <a:gd name="connsiteY2" fmla="*/ 509966 h 509965"/>
              <a:gd name="connsiteX3" fmla="*/ 343673 w 343672"/>
              <a:gd name="connsiteY3" fmla="*/ 0 h 509965"/>
              <a:gd name="connsiteX4" fmla="*/ 0 w 343672"/>
              <a:gd name="connsiteY4" fmla="*/ 0 h 509965"/>
              <a:gd name="connsiteX5" fmla="*/ 310415 w 343672"/>
              <a:gd name="connsiteY5" fmla="*/ 476707 h 509965"/>
              <a:gd name="connsiteX6" fmla="*/ 33259 w 343672"/>
              <a:gd name="connsiteY6" fmla="*/ 476707 h 509965"/>
              <a:gd name="connsiteX7" fmla="*/ 33259 w 343672"/>
              <a:gd name="connsiteY7" fmla="*/ 33258 h 509965"/>
              <a:gd name="connsiteX8" fmla="*/ 310415 w 343672"/>
              <a:gd name="connsiteY8" fmla="*/ 33258 h 509965"/>
              <a:gd name="connsiteX9" fmla="*/ 310415 w 343672"/>
              <a:gd name="connsiteY9" fmla="*/ 476707 h 50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3672" h="509965">
                <a:moveTo>
                  <a:pt x="0" y="0"/>
                </a:moveTo>
                <a:lnTo>
                  <a:pt x="0" y="509966"/>
                </a:lnTo>
                <a:lnTo>
                  <a:pt x="343673" y="509966"/>
                </a:lnTo>
                <a:lnTo>
                  <a:pt x="343673" y="0"/>
                </a:lnTo>
                <a:lnTo>
                  <a:pt x="0" y="0"/>
                </a:lnTo>
                <a:close/>
                <a:moveTo>
                  <a:pt x="310415" y="476707"/>
                </a:moveTo>
                <a:lnTo>
                  <a:pt x="33259" y="476707"/>
                </a:lnTo>
                <a:lnTo>
                  <a:pt x="33259" y="33258"/>
                </a:lnTo>
                <a:lnTo>
                  <a:pt x="310415" y="33258"/>
                </a:lnTo>
                <a:lnTo>
                  <a:pt x="310415" y="476707"/>
                </a:lnTo>
                <a:close/>
              </a:path>
            </a:pathLst>
          </a:custGeom>
          <a:solidFill>
            <a:schemeClr val="bg1"/>
          </a:solidFill>
          <a:ln w="1042" cap="flat">
            <a:noFill/>
            <a:prstDash val="solid"/>
            <a:miter/>
          </a:ln>
        </p:spPr>
        <p:txBody>
          <a:bodyPr lIns="80440" tIns="40220" rIns="80440" bIns="40220" rtlCol="0" anchor="ctr"/>
          <a:lstStyle/>
          <a:p>
            <a:endParaRPr lang="ru-RU"/>
          </a:p>
        </p:txBody>
      </p:sp>
      <p:sp>
        <p:nvSpPr>
          <p:cNvPr id="15" name="Полилиния: фигура 14">
            <a:extLst>
              <a:ext uri="{FF2B5EF4-FFF2-40B4-BE49-F238E27FC236}">
                <a16:creationId xmlns:a16="http://schemas.microsoft.com/office/drawing/2014/main" id="{54FBE913-6F6B-4198-B2F3-F49116293247}"/>
              </a:ext>
            </a:extLst>
          </p:cNvPr>
          <p:cNvSpPr/>
          <p:nvPr/>
        </p:nvSpPr>
        <p:spPr>
          <a:xfrm>
            <a:off x="830774" y="1453839"/>
            <a:ext cx="171099" cy="99752"/>
          </a:xfrm>
          <a:custGeom>
            <a:avLst/>
            <a:gdLst>
              <a:gd name="connsiteX0" fmla="*/ 0 w 210638"/>
              <a:gd name="connsiteY0" fmla="*/ 0 h 99775"/>
              <a:gd name="connsiteX1" fmla="*/ 0 w 210638"/>
              <a:gd name="connsiteY1" fmla="*/ 99776 h 99775"/>
              <a:gd name="connsiteX2" fmla="*/ 210638 w 210638"/>
              <a:gd name="connsiteY2" fmla="*/ 99776 h 99775"/>
              <a:gd name="connsiteX3" fmla="*/ 210638 w 210638"/>
              <a:gd name="connsiteY3" fmla="*/ 0 h 99775"/>
              <a:gd name="connsiteX4" fmla="*/ 0 w 210638"/>
              <a:gd name="connsiteY4" fmla="*/ 0 h 99775"/>
              <a:gd name="connsiteX5" fmla="*/ 177380 w 210638"/>
              <a:gd name="connsiteY5" fmla="*/ 66517 h 99775"/>
              <a:gd name="connsiteX6" fmla="*/ 33259 w 210638"/>
              <a:gd name="connsiteY6" fmla="*/ 66517 h 99775"/>
              <a:gd name="connsiteX7" fmla="*/ 33259 w 210638"/>
              <a:gd name="connsiteY7" fmla="*/ 33259 h 99775"/>
              <a:gd name="connsiteX8" fmla="*/ 177380 w 210638"/>
              <a:gd name="connsiteY8" fmla="*/ 33259 h 99775"/>
              <a:gd name="connsiteX9" fmla="*/ 177380 w 210638"/>
              <a:gd name="connsiteY9" fmla="*/ 66517 h 99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0638" h="99775">
                <a:moveTo>
                  <a:pt x="0" y="0"/>
                </a:moveTo>
                <a:lnTo>
                  <a:pt x="0" y="99776"/>
                </a:lnTo>
                <a:lnTo>
                  <a:pt x="210638" y="99776"/>
                </a:lnTo>
                <a:lnTo>
                  <a:pt x="210638" y="0"/>
                </a:lnTo>
                <a:lnTo>
                  <a:pt x="0" y="0"/>
                </a:lnTo>
                <a:close/>
                <a:moveTo>
                  <a:pt x="177380" y="66517"/>
                </a:moveTo>
                <a:lnTo>
                  <a:pt x="33259" y="66517"/>
                </a:lnTo>
                <a:lnTo>
                  <a:pt x="33259" y="33259"/>
                </a:lnTo>
                <a:lnTo>
                  <a:pt x="177380" y="33259"/>
                </a:lnTo>
                <a:lnTo>
                  <a:pt x="177380" y="66517"/>
                </a:lnTo>
                <a:close/>
              </a:path>
            </a:pathLst>
          </a:custGeom>
          <a:solidFill>
            <a:schemeClr val="bg1"/>
          </a:solidFill>
          <a:ln w="1042" cap="flat">
            <a:noFill/>
            <a:prstDash val="solid"/>
            <a:miter/>
          </a:ln>
        </p:spPr>
        <p:txBody>
          <a:bodyPr lIns="80440" tIns="40220" rIns="80440" bIns="40220" rtlCol="0" anchor="ctr"/>
          <a:lstStyle/>
          <a:p>
            <a:endParaRPr lang="ru-RU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1A0F2D0F-2490-4252-877E-5320110FAA7E}"/>
              </a:ext>
            </a:extLst>
          </p:cNvPr>
          <p:cNvSpPr/>
          <p:nvPr/>
        </p:nvSpPr>
        <p:spPr>
          <a:xfrm>
            <a:off x="1326541" y="1341251"/>
            <a:ext cx="5003188" cy="1659121"/>
          </a:xfrm>
          <a:prstGeom prst="roundRect">
            <a:avLst>
              <a:gd name="adj" fmla="val 7381"/>
            </a:avLst>
          </a:prstGeom>
          <a:solidFill>
            <a:srgbClr val="DAE7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440" tIns="40220" rIns="80440" bIns="40220"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1774EA-B8D3-4F2F-A058-E2A68CE65DF5}"/>
              </a:ext>
            </a:extLst>
          </p:cNvPr>
          <p:cNvSpPr txBox="1"/>
          <p:nvPr/>
        </p:nvSpPr>
        <p:spPr>
          <a:xfrm>
            <a:off x="1460497" y="1471980"/>
            <a:ext cx="4985339" cy="1231106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Указ Главы Республики Башкортостан </a:t>
            </a:r>
            <a:b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1 июня 2016 года № УГ-103 </a:t>
            </a:r>
            <a:b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дополнительных мерах социальной </a:t>
            </a:r>
            <a:b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поддержки отдельных категорий граждан </a:t>
            </a:r>
            <a:b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Республике Башкортостан»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5950449F-664F-40F9-90C4-5AEF1F627344}"/>
              </a:ext>
            </a:extLst>
          </p:cNvPr>
          <p:cNvSpPr/>
          <p:nvPr/>
        </p:nvSpPr>
        <p:spPr>
          <a:xfrm>
            <a:off x="1326541" y="3687461"/>
            <a:ext cx="5003188" cy="2384745"/>
          </a:xfrm>
          <a:prstGeom prst="roundRect">
            <a:avLst>
              <a:gd name="adj" fmla="val 7381"/>
            </a:avLst>
          </a:prstGeom>
          <a:solidFill>
            <a:srgbClr val="DAE7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440" tIns="40220" rIns="80440" bIns="40220"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C72F05E-CC6A-44B9-A3AC-E60C0F0857EB}"/>
              </a:ext>
            </a:extLst>
          </p:cNvPr>
          <p:cNvSpPr txBox="1"/>
          <p:nvPr/>
        </p:nvSpPr>
        <p:spPr>
          <a:xfrm>
            <a:off x="1460497" y="3819442"/>
            <a:ext cx="4966809" cy="196977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ru-RU"/>
            </a:defPPr>
            <a:lvl1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z="2000" dirty="0"/>
              <a:t>Постановление Правительства </a:t>
            </a:r>
          </a:p>
          <a:p>
            <a:r>
              <a:rPr lang="ru-RU" sz="2000" dirty="0"/>
              <a:t>Республики Башкортостан</a:t>
            </a:r>
            <a:r>
              <a:rPr lang="en-US" sz="2000" dirty="0"/>
              <a:t> </a:t>
            </a:r>
            <a:br>
              <a:rPr lang="ru-RU" sz="2000" dirty="0"/>
            </a:br>
            <a:r>
              <a:rPr lang="ru-RU" sz="2000" dirty="0"/>
              <a:t>от 9 августа 2016 года № 320</a:t>
            </a:r>
            <a:r>
              <a:rPr lang="en-US" sz="2000" dirty="0"/>
              <a:t> </a:t>
            </a:r>
            <a:br>
              <a:rPr lang="ru-RU" sz="2000" dirty="0"/>
            </a:br>
            <a:r>
              <a:rPr lang="ru-RU" sz="2000" dirty="0"/>
              <a:t>«О дополнительных мерах социальной </a:t>
            </a:r>
            <a:br>
              <a:rPr lang="ru-RU" sz="2000" dirty="0"/>
            </a:br>
            <a:r>
              <a:rPr lang="ru-RU" sz="2000" dirty="0"/>
              <a:t>поддержки в виде обеспечения </a:t>
            </a:r>
            <a:br>
              <a:rPr lang="ru-RU" sz="2000" dirty="0"/>
            </a:br>
            <a:r>
              <a:rPr lang="ru-RU" sz="2000" dirty="0"/>
              <a:t>автономными пожарными извещателями </a:t>
            </a:r>
            <a:br>
              <a:rPr lang="ru-RU" sz="2000" dirty="0"/>
            </a:br>
            <a:r>
              <a:rPr lang="ru-RU" sz="2000" dirty="0"/>
              <a:t>мест проживания отдельных </a:t>
            </a:r>
            <a:br>
              <a:rPr lang="ru-RU" sz="2000" dirty="0"/>
            </a:br>
            <a:r>
              <a:rPr lang="ru-RU" sz="2000" dirty="0"/>
              <a:t>категорий граждан» </a:t>
            </a:r>
          </a:p>
        </p:txBody>
      </p:sp>
      <p:sp>
        <p:nvSpPr>
          <p:cNvPr id="17" name="Полилиния: фигура 16">
            <a:extLst>
              <a:ext uri="{FF2B5EF4-FFF2-40B4-BE49-F238E27FC236}">
                <a16:creationId xmlns:a16="http://schemas.microsoft.com/office/drawing/2014/main" id="{E977CE04-674B-4501-ABC1-4E664DBF1462}"/>
              </a:ext>
            </a:extLst>
          </p:cNvPr>
          <p:cNvSpPr/>
          <p:nvPr/>
        </p:nvSpPr>
        <p:spPr>
          <a:xfrm>
            <a:off x="1081695" y="3801408"/>
            <a:ext cx="101508" cy="535000"/>
          </a:xfrm>
          <a:custGeom>
            <a:avLst/>
            <a:gdLst>
              <a:gd name="connsiteX0" fmla="*/ 113450 w 124965"/>
              <a:gd name="connsiteY0" fmla="*/ 145998 h 535124"/>
              <a:gd name="connsiteX1" fmla="*/ 74962 w 124965"/>
              <a:gd name="connsiteY1" fmla="*/ 14166 h 535124"/>
              <a:gd name="connsiteX2" fmla="*/ 62484 w 124965"/>
              <a:gd name="connsiteY2" fmla="*/ 0 h 535124"/>
              <a:gd name="connsiteX3" fmla="*/ 50005 w 124965"/>
              <a:gd name="connsiteY3" fmla="*/ 14166 h 535124"/>
              <a:gd name="connsiteX4" fmla="*/ 11517 w 124965"/>
              <a:gd name="connsiteY4" fmla="*/ 145998 h 535124"/>
              <a:gd name="connsiteX5" fmla="*/ 0 w 124965"/>
              <a:gd name="connsiteY5" fmla="*/ 145998 h 535124"/>
              <a:gd name="connsiteX6" fmla="*/ 12595 w 124965"/>
              <a:gd name="connsiteY6" fmla="*/ 290843 h 535124"/>
              <a:gd name="connsiteX7" fmla="*/ 12595 w 124965"/>
              <a:gd name="connsiteY7" fmla="*/ 507409 h 535124"/>
              <a:gd name="connsiteX8" fmla="*/ 45853 w 124965"/>
              <a:gd name="connsiteY8" fmla="*/ 507409 h 535124"/>
              <a:gd name="connsiteX9" fmla="*/ 45853 w 124965"/>
              <a:gd name="connsiteY9" fmla="*/ 535124 h 535124"/>
              <a:gd name="connsiteX10" fmla="*/ 79112 w 124965"/>
              <a:gd name="connsiteY10" fmla="*/ 535124 h 535124"/>
              <a:gd name="connsiteX11" fmla="*/ 79112 w 124965"/>
              <a:gd name="connsiteY11" fmla="*/ 507408 h 535124"/>
              <a:gd name="connsiteX12" fmla="*/ 112370 w 124965"/>
              <a:gd name="connsiteY12" fmla="*/ 507408 h 535124"/>
              <a:gd name="connsiteX13" fmla="*/ 112370 w 124965"/>
              <a:gd name="connsiteY13" fmla="*/ 290843 h 535124"/>
              <a:gd name="connsiteX14" fmla="*/ 124965 w 124965"/>
              <a:gd name="connsiteY14" fmla="*/ 145998 h 535124"/>
              <a:gd name="connsiteX15" fmla="*/ 113450 w 124965"/>
              <a:gd name="connsiteY15" fmla="*/ 145998 h 535124"/>
              <a:gd name="connsiteX16" fmla="*/ 52916 w 124965"/>
              <a:gd name="connsiteY16" fmla="*/ 73388 h 535124"/>
              <a:gd name="connsiteX17" fmla="*/ 62501 w 124965"/>
              <a:gd name="connsiteY17" fmla="*/ 54205 h 535124"/>
              <a:gd name="connsiteX18" fmla="*/ 79488 w 124965"/>
              <a:gd name="connsiteY18" fmla="*/ 145998 h 535124"/>
              <a:gd name="connsiteX19" fmla="*/ 45465 w 124965"/>
              <a:gd name="connsiteY19" fmla="*/ 145998 h 535124"/>
              <a:gd name="connsiteX20" fmla="*/ 52916 w 124965"/>
              <a:gd name="connsiteY20" fmla="*/ 73388 h 535124"/>
              <a:gd name="connsiteX21" fmla="*/ 79114 w 124965"/>
              <a:gd name="connsiteY21" fmla="*/ 474150 h 535124"/>
              <a:gd name="connsiteX22" fmla="*/ 45856 w 124965"/>
              <a:gd name="connsiteY22" fmla="*/ 474150 h 535124"/>
              <a:gd name="connsiteX23" fmla="*/ 45856 w 124965"/>
              <a:gd name="connsiteY23" fmla="*/ 306748 h 535124"/>
              <a:gd name="connsiteX24" fmla="*/ 79114 w 124965"/>
              <a:gd name="connsiteY24" fmla="*/ 306748 h 535124"/>
              <a:gd name="connsiteX25" fmla="*/ 79114 w 124965"/>
              <a:gd name="connsiteY25" fmla="*/ 474150 h 535124"/>
              <a:gd name="connsiteX26" fmla="*/ 80495 w 124965"/>
              <a:gd name="connsiteY26" fmla="*/ 273489 h 535124"/>
              <a:gd name="connsiteX27" fmla="*/ 44472 w 124965"/>
              <a:gd name="connsiteY27" fmla="*/ 273489 h 535124"/>
              <a:gd name="connsiteX28" fmla="*/ 36277 w 124965"/>
              <a:gd name="connsiteY28" fmla="*/ 179256 h 535124"/>
              <a:gd name="connsiteX29" fmla="*/ 88689 w 124965"/>
              <a:gd name="connsiteY29" fmla="*/ 179256 h 535124"/>
              <a:gd name="connsiteX30" fmla="*/ 80495 w 124965"/>
              <a:gd name="connsiteY30" fmla="*/ 273489 h 5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4965" h="535124">
                <a:moveTo>
                  <a:pt x="113450" y="145998"/>
                </a:moveTo>
                <a:cubicBezTo>
                  <a:pt x="126259" y="73512"/>
                  <a:pt x="77260" y="16774"/>
                  <a:pt x="74962" y="14166"/>
                </a:cubicBezTo>
                <a:lnTo>
                  <a:pt x="62484" y="0"/>
                </a:lnTo>
                <a:lnTo>
                  <a:pt x="50005" y="14166"/>
                </a:lnTo>
                <a:cubicBezTo>
                  <a:pt x="47708" y="16775"/>
                  <a:pt x="-1293" y="73512"/>
                  <a:pt x="11517" y="145998"/>
                </a:cubicBezTo>
                <a:lnTo>
                  <a:pt x="0" y="145998"/>
                </a:lnTo>
                <a:lnTo>
                  <a:pt x="12595" y="290843"/>
                </a:lnTo>
                <a:lnTo>
                  <a:pt x="12595" y="507409"/>
                </a:lnTo>
                <a:lnTo>
                  <a:pt x="45853" y="507409"/>
                </a:lnTo>
                <a:lnTo>
                  <a:pt x="45853" y="535124"/>
                </a:lnTo>
                <a:lnTo>
                  <a:pt x="79112" y="535124"/>
                </a:lnTo>
                <a:lnTo>
                  <a:pt x="79112" y="507408"/>
                </a:lnTo>
                <a:lnTo>
                  <a:pt x="112370" y="507408"/>
                </a:lnTo>
                <a:lnTo>
                  <a:pt x="112370" y="290843"/>
                </a:lnTo>
                <a:lnTo>
                  <a:pt x="124965" y="145998"/>
                </a:lnTo>
                <a:lnTo>
                  <a:pt x="113450" y="145998"/>
                </a:lnTo>
                <a:close/>
                <a:moveTo>
                  <a:pt x="52916" y="73388"/>
                </a:moveTo>
                <a:cubicBezTo>
                  <a:pt x="55952" y="66085"/>
                  <a:pt x="59325" y="59617"/>
                  <a:pt x="62501" y="54205"/>
                </a:cubicBezTo>
                <a:cubicBezTo>
                  <a:pt x="74091" y="73955"/>
                  <a:pt x="88302" y="107912"/>
                  <a:pt x="79488" y="145998"/>
                </a:cubicBezTo>
                <a:lnTo>
                  <a:pt x="45465" y="145998"/>
                </a:lnTo>
                <a:cubicBezTo>
                  <a:pt x="40043" y="122736"/>
                  <a:pt x="42531" y="98367"/>
                  <a:pt x="52916" y="73388"/>
                </a:cubicBezTo>
                <a:close/>
                <a:moveTo>
                  <a:pt x="79114" y="474150"/>
                </a:moveTo>
                <a:lnTo>
                  <a:pt x="45856" y="474150"/>
                </a:lnTo>
                <a:lnTo>
                  <a:pt x="45856" y="306748"/>
                </a:lnTo>
                <a:lnTo>
                  <a:pt x="79114" y="306748"/>
                </a:lnTo>
                <a:lnTo>
                  <a:pt x="79114" y="474150"/>
                </a:lnTo>
                <a:close/>
                <a:moveTo>
                  <a:pt x="80495" y="273489"/>
                </a:moveTo>
                <a:lnTo>
                  <a:pt x="44472" y="273489"/>
                </a:lnTo>
                <a:lnTo>
                  <a:pt x="36277" y="179256"/>
                </a:lnTo>
                <a:lnTo>
                  <a:pt x="88689" y="179256"/>
                </a:lnTo>
                <a:lnTo>
                  <a:pt x="80495" y="273489"/>
                </a:lnTo>
                <a:close/>
              </a:path>
            </a:pathLst>
          </a:custGeom>
          <a:solidFill>
            <a:schemeClr val="bg1"/>
          </a:solidFill>
          <a:ln w="1042" cap="flat">
            <a:noFill/>
            <a:prstDash val="solid"/>
            <a:miter/>
          </a:ln>
        </p:spPr>
        <p:txBody>
          <a:bodyPr lIns="80440" tIns="40220" rIns="80440" bIns="40220" rtlCol="0" anchor="ctr"/>
          <a:lstStyle/>
          <a:p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70DA7131-EF54-42EC-9938-07C0F539447A}"/>
              </a:ext>
            </a:extLst>
          </p:cNvPr>
          <p:cNvSpPr/>
          <p:nvPr/>
        </p:nvSpPr>
        <p:spPr>
          <a:xfrm>
            <a:off x="776743" y="3815479"/>
            <a:ext cx="279161" cy="509847"/>
          </a:xfrm>
          <a:custGeom>
            <a:avLst/>
            <a:gdLst>
              <a:gd name="connsiteX0" fmla="*/ 0 w 343672"/>
              <a:gd name="connsiteY0" fmla="*/ 0 h 509965"/>
              <a:gd name="connsiteX1" fmla="*/ 0 w 343672"/>
              <a:gd name="connsiteY1" fmla="*/ 509966 h 509965"/>
              <a:gd name="connsiteX2" fmla="*/ 343673 w 343672"/>
              <a:gd name="connsiteY2" fmla="*/ 509966 h 509965"/>
              <a:gd name="connsiteX3" fmla="*/ 343673 w 343672"/>
              <a:gd name="connsiteY3" fmla="*/ 0 h 509965"/>
              <a:gd name="connsiteX4" fmla="*/ 0 w 343672"/>
              <a:gd name="connsiteY4" fmla="*/ 0 h 509965"/>
              <a:gd name="connsiteX5" fmla="*/ 310415 w 343672"/>
              <a:gd name="connsiteY5" fmla="*/ 476707 h 509965"/>
              <a:gd name="connsiteX6" fmla="*/ 33259 w 343672"/>
              <a:gd name="connsiteY6" fmla="*/ 476707 h 509965"/>
              <a:gd name="connsiteX7" fmla="*/ 33259 w 343672"/>
              <a:gd name="connsiteY7" fmla="*/ 33258 h 509965"/>
              <a:gd name="connsiteX8" fmla="*/ 310415 w 343672"/>
              <a:gd name="connsiteY8" fmla="*/ 33258 h 509965"/>
              <a:gd name="connsiteX9" fmla="*/ 310415 w 343672"/>
              <a:gd name="connsiteY9" fmla="*/ 476707 h 50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3672" h="509965">
                <a:moveTo>
                  <a:pt x="0" y="0"/>
                </a:moveTo>
                <a:lnTo>
                  <a:pt x="0" y="509966"/>
                </a:lnTo>
                <a:lnTo>
                  <a:pt x="343673" y="509966"/>
                </a:lnTo>
                <a:lnTo>
                  <a:pt x="343673" y="0"/>
                </a:lnTo>
                <a:lnTo>
                  <a:pt x="0" y="0"/>
                </a:lnTo>
                <a:close/>
                <a:moveTo>
                  <a:pt x="310415" y="476707"/>
                </a:moveTo>
                <a:lnTo>
                  <a:pt x="33259" y="476707"/>
                </a:lnTo>
                <a:lnTo>
                  <a:pt x="33259" y="33258"/>
                </a:lnTo>
                <a:lnTo>
                  <a:pt x="310415" y="33258"/>
                </a:lnTo>
                <a:lnTo>
                  <a:pt x="310415" y="476707"/>
                </a:lnTo>
                <a:close/>
              </a:path>
            </a:pathLst>
          </a:custGeom>
          <a:solidFill>
            <a:schemeClr val="bg1"/>
          </a:solidFill>
          <a:ln w="1042" cap="flat">
            <a:noFill/>
            <a:prstDash val="solid"/>
            <a:miter/>
          </a:ln>
        </p:spPr>
        <p:txBody>
          <a:bodyPr lIns="80440" tIns="40220" rIns="80440" bIns="40220" rtlCol="0" anchor="ctr"/>
          <a:lstStyle/>
          <a:p>
            <a:endParaRPr lang="ru-RU"/>
          </a:p>
        </p:txBody>
      </p:sp>
      <p:sp>
        <p:nvSpPr>
          <p:cNvPr id="19" name="Полилиния: фигура 18">
            <a:extLst>
              <a:ext uri="{FF2B5EF4-FFF2-40B4-BE49-F238E27FC236}">
                <a16:creationId xmlns:a16="http://schemas.microsoft.com/office/drawing/2014/main" id="{960E8A59-D084-40BF-A975-C7913A6184B8}"/>
              </a:ext>
            </a:extLst>
          </p:cNvPr>
          <p:cNvSpPr/>
          <p:nvPr/>
        </p:nvSpPr>
        <p:spPr>
          <a:xfrm>
            <a:off x="830774" y="3881980"/>
            <a:ext cx="171099" cy="99752"/>
          </a:xfrm>
          <a:custGeom>
            <a:avLst/>
            <a:gdLst>
              <a:gd name="connsiteX0" fmla="*/ 0 w 210638"/>
              <a:gd name="connsiteY0" fmla="*/ 0 h 99775"/>
              <a:gd name="connsiteX1" fmla="*/ 0 w 210638"/>
              <a:gd name="connsiteY1" fmla="*/ 99776 h 99775"/>
              <a:gd name="connsiteX2" fmla="*/ 210638 w 210638"/>
              <a:gd name="connsiteY2" fmla="*/ 99776 h 99775"/>
              <a:gd name="connsiteX3" fmla="*/ 210638 w 210638"/>
              <a:gd name="connsiteY3" fmla="*/ 0 h 99775"/>
              <a:gd name="connsiteX4" fmla="*/ 0 w 210638"/>
              <a:gd name="connsiteY4" fmla="*/ 0 h 99775"/>
              <a:gd name="connsiteX5" fmla="*/ 177380 w 210638"/>
              <a:gd name="connsiteY5" fmla="*/ 66517 h 99775"/>
              <a:gd name="connsiteX6" fmla="*/ 33259 w 210638"/>
              <a:gd name="connsiteY6" fmla="*/ 66517 h 99775"/>
              <a:gd name="connsiteX7" fmla="*/ 33259 w 210638"/>
              <a:gd name="connsiteY7" fmla="*/ 33259 h 99775"/>
              <a:gd name="connsiteX8" fmla="*/ 177380 w 210638"/>
              <a:gd name="connsiteY8" fmla="*/ 33259 h 99775"/>
              <a:gd name="connsiteX9" fmla="*/ 177380 w 210638"/>
              <a:gd name="connsiteY9" fmla="*/ 66517 h 99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0638" h="99775">
                <a:moveTo>
                  <a:pt x="0" y="0"/>
                </a:moveTo>
                <a:lnTo>
                  <a:pt x="0" y="99776"/>
                </a:lnTo>
                <a:lnTo>
                  <a:pt x="210638" y="99776"/>
                </a:lnTo>
                <a:lnTo>
                  <a:pt x="210638" y="0"/>
                </a:lnTo>
                <a:lnTo>
                  <a:pt x="0" y="0"/>
                </a:lnTo>
                <a:close/>
                <a:moveTo>
                  <a:pt x="177380" y="66517"/>
                </a:moveTo>
                <a:lnTo>
                  <a:pt x="33259" y="66517"/>
                </a:lnTo>
                <a:lnTo>
                  <a:pt x="33259" y="33259"/>
                </a:lnTo>
                <a:lnTo>
                  <a:pt x="177380" y="33259"/>
                </a:lnTo>
                <a:lnTo>
                  <a:pt x="177380" y="66517"/>
                </a:lnTo>
                <a:close/>
              </a:path>
            </a:pathLst>
          </a:custGeom>
          <a:solidFill>
            <a:schemeClr val="bg1"/>
          </a:solidFill>
          <a:ln w="1042" cap="flat">
            <a:noFill/>
            <a:prstDash val="solid"/>
            <a:miter/>
          </a:ln>
        </p:spPr>
        <p:txBody>
          <a:bodyPr lIns="80440" tIns="40220" rIns="80440" bIns="40220" rtlCol="0" anchor="ctr"/>
          <a:lstStyle/>
          <a:p>
            <a:endParaRPr lang="ru-RU"/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3AF6B0BA-1052-4554-A47C-75AD15C18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1305" y="78290"/>
            <a:ext cx="8591412" cy="577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2234" tIns="42234" rIns="42234" bIns="42234">
            <a:spAutoFit/>
          </a:bodyPr>
          <a:lstStyle>
            <a:lvl1pPr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обеспечение мест проживания отдельных категорий граждан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автономными ДЫМОВЫМИ пожарными извещателями</a:t>
            </a:r>
          </a:p>
        </p:txBody>
      </p:sp>
    </p:spTree>
    <p:extLst>
      <p:ext uri="{BB962C8B-B14F-4D97-AF65-F5344CB8AC3E}">
        <p14:creationId xmlns:p14="http://schemas.microsoft.com/office/powerpoint/2010/main" val="2317716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49050" y="1429200"/>
            <a:ext cx="6673250" cy="4328542"/>
          </a:xfrm>
          <a:prstGeom prst="rect">
            <a:avLst/>
          </a:prstGeom>
        </p:spPr>
        <p:txBody>
          <a:bodyPr wrap="square" lIns="80440" tIns="40220" rIns="80440" bIns="40220">
            <a:spAutoFit/>
          </a:bodyPr>
          <a:lstStyle/>
          <a:p>
            <a:pPr marL="251374" indent="-251374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Семьи, находящиеся в социально опасном положении; </a:t>
            </a:r>
          </a:p>
          <a:p>
            <a:pPr marL="251374" indent="-251374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Малоимущие многодетные семьи;</a:t>
            </a:r>
          </a:p>
          <a:p>
            <a:pPr marL="251374" indent="-251374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Семьи при рождении ребенка с 1 января 2018 года;</a:t>
            </a:r>
          </a:p>
          <a:p>
            <a:pPr marL="251374" indent="-251374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Одиноко проживающие граждане в возрасте от 55 лет и старше;</a:t>
            </a:r>
          </a:p>
          <a:p>
            <a:pPr marL="251374" indent="-251374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Семьи с детьми в возрасте до 7 лет, родившимися до 1 января 2018 года;</a:t>
            </a:r>
          </a:p>
          <a:p>
            <a:pPr marL="251374" indent="-251374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Граждане, родившиеся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период с 22 июня 1927 года по 3 сентября 1945 года («Дети войны»);</a:t>
            </a:r>
          </a:p>
          <a:p>
            <a:pPr marL="251374" indent="-251374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Ветераны Великой Отечественной войны;</a:t>
            </a:r>
          </a:p>
          <a:p>
            <a:pPr marL="251374" indent="-251374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Члены семьи погибшего (умершего) инвалида войны, участника Великой Отечественной войны; </a:t>
            </a:r>
          </a:p>
          <a:p>
            <a:pPr marL="251374" indent="-251374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Инвалиды Великой Отечественной войны;</a:t>
            </a:r>
          </a:p>
          <a:p>
            <a:pPr marL="251374" indent="-251374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Бывшие несовершеннолетние узники концлагерей, гетто, других мест принудительного содержания, созданных фашистами и их союзниками в период Второй мировой войны;</a:t>
            </a:r>
          </a:p>
          <a:p>
            <a:pPr marL="251374" indent="-251374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Ветераны боевых действий;</a:t>
            </a:r>
          </a:p>
          <a:p>
            <a:pPr marL="251374" indent="-251374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Инвалиды боевых действий.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B44BDEA-39BF-47F3-8F2D-279C70B5BEF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00" r="27500"/>
          <a:stretch/>
        </p:blipFill>
        <p:spPr>
          <a:xfrm>
            <a:off x="8550753" y="4928853"/>
            <a:ext cx="1225536" cy="1508396"/>
          </a:xfrm>
          <a:prstGeom prst="roundRect">
            <a:avLst>
              <a:gd name="adj" fmla="val 8334"/>
            </a:avLst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EDF47EA-04A4-48FA-8088-84C0D9BE721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/>
        </p:blipFill>
        <p:spPr>
          <a:xfrm>
            <a:off x="8550752" y="3286157"/>
            <a:ext cx="1225537" cy="1508397"/>
          </a:xfrm>
          <a:prstGeom prst="roundRect">
            <a:avLst>
              <a:gd name="adj" fmla="val 8322"/>
            </a:avLst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8687049-95FC-4128-8780-545B2B071FE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7" b="12477"/>
          <a:stretch/>
        </p:blipFill>
        <p:spPr>
          <a:xfrm>
            <a:off x="8532068" y="1631844"/>
            <a:ext cx="1225537" cy="1508397"/>
          </a:xfrm>
          <a:prstGeom prst="roundRect">
            <a:avLst>
              <a:gd name="adj" fmla="val 5608"/>
            </a:avLst>
          </a:prstGeom>
        </p:spPr>
      </p:pic>
      <p:sp>
        <p:nvSpPr>
          <p:cNvPr id="8" name="Прямоугольник 7"/>
          <p:cNvSpPr/>
          <p:nvPr/>
        </p:nvSpPr>
        <p:spPr>
          <a:xfrm>
            <a:off x="949049" y="143613"/>
            <a:ext cx="9247092" cy="573668"/>
          </a:xfrm>
          <a:prstGeom prst="rect">
            <a:avLst/>
          </a:prstGeom>
        </p:spPr>
        <p:txBody>
          <a:bodyPr wrap="square" lIns="80440" tIns="40220" rIns="80440" bIns="4022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обеспечение мест проживания отдельных категорий граждан автономными ДЫМОВЫМИ пожарными извещателями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Z_1_Президиум Правительство_509_16x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Z_1_Оперативка_509_16x9</Template>
  <TotalTime>13478</TotalTime>
  <Words>210</Words>
  <Application>Microsoft Office PowerPoint</Application>
  <PresentationFormat>Лист A4 (210x297 мм)</PresentationFormat>
  <Paragraphs>39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Z_1_Президиум Правительство_509_16x9</vt:lpstr>
      <vt:lpstr>Порядок выдачи автономных пожарных дымовых извещателей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Пестрецов Андрей Анатольевич</dc:creator>
  <cp:lastModifiedBy>79874886701</cp:lastModifiedBy>
  <cp:revision>1306</cp:revision>
  <cp:lastPrinted>2022-01-09T06:09:17Z</cp:lastPrinted>
  <dcterms:created xsi:type="dcterms:W3CDTF">2020-09-18T12:06:36Z</dcterms:created>
  <dcterms:modified xsi:type="dcterms:W3CDTF">2023-03-29T03:15:27Z</dcterms:modified>
</cp:coreProperties>
</file>